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89" r:id="rId4"/>
    <p:sldId id="260" r:id="rId5"/>
    <p:sldId id="259" r:id="rId6"/>
    <p:sldId id="290" r:id="rId7"/>
    <p:sldId id="272" r:id="rId8"/>
    <p:sldId id="281" r:id="rId9"/>
    <p:sldId id="284" r:id="rId10"/>
    <p:sldId id="273" r:id="rId11"/>
    <p:sldId id="282" r:id="rId12"/>
    <p:sldId id="283" r:id="rId13"/>
    <p:sldId id="285" r:id="rId14"/>
    <p:sldId id="286" r:id="rId15"/>
    <p:sldId id="288" r:id="rId16"/>
    <p:sldId id="287" r:id="rId17"/>
    <p:sldId id="291" r:id="rId18"/>
    <p:sldId id="271" r:id="rId19"/>
    <p:sldId id="29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DFF"/>
    <a:srgbClr val="17B7F1"/>
    <a:srgbClr val="42C4F4"/>
    <a:srgbClr val="85DFFF"/>
    <a:srgbClr val="0DC0FF"/>
    <a:srgbClr val="43CEFF"/>
    <a:srgbClr val="00B0F0"/>
    <a:srgbClr val="BDD7EE"/>
    <a:srgbClr val="C67DAB"/>
    <a:srgbClr val="5E6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A4E8-3B38-4A91-A788-EBF3FF18B9C3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6EB04-16C1-4177-B824-E84387AA59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7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898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9340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6630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6106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04719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0492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07637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4A602-5721-046A-01A9-B7B3C5B19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F693D7-B4EB-9DA4-42F4-08A89767CA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2789-3F60-922B-3F06-131D1CD810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AB3901-E3AE-C9A9-0AFB-4897ED836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D9048-CB33-3586-49A1-583E8A2BF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0E47B-8BC1-10FC-AC8F-8E1F3C3297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9D761-161A-FC67-0655-0D08717D8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6827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889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65340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주요</a:t>
            </a:r>
            <a:r>
              <a:rPr lang="en-US" dirty="0"/>
              <a:t> </a:t>
            </a:r>
            <a:r>
              <a:rPr lang="en-US" dirty="0" err="1"/>
              <a:t>기능</a:t>
            </a:r>
            <a:r>
              <a:rPr lang="en-US" dirty="0"/>
              <a:t> </a:t>
            </a:r>
            <a:r>
              <a:rPr lang="en-US" dirty="0" err="1"/>
              <a:t>설명드리겠습니다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현재</a:t>
            </a:r>
            <a:r>
              <a:rPr lang="en-US" dirty="0"/>
              <a:t> 코로나19 </a:t>
            </a:r>
            <a:r>
              <a:rPr lang="en-US" dirty="0" err="1"/>
              <a:t>상황이</a:t>
            </a:r>
            <a:r>
              <a:rPr lang="en-US" dirty="0"/>
              <a:t> </a:t>
            </a:r>
            <a:r>
              <a:rPr lang="en-US" dirty="0" err="1"/>
              <a:t>잠잠해졌</a:t>
            </a:r>
            <a:r>
              <a:rPr lang="en-US" dirty="0"/>
              <a:t> </a:t>
            </a:r>
            <a:r>
              <a:rPr lang="en-US" dirty="0" err="1"/>
              <a:t>지만</a:t>
            </a:r>
            <a:r>
              <a:rPr lang="en-US" dirty="0"/>
              <a:t> 요 </a:t>
            </a:r>
            <a:r>
              <a:rPr lang="en-US" dirty="0" err="1"/>
              <a:t>몇년사이</a:t>
            </a:r>
            <a:r>
              <a:rPr lang="en-US" dirty="0"/>
              <a:t> </a:t>
            </a:r>
            <a:r>
              <a:rPr lang="en-US" dirty="0" err="1"/>
              <a:t>저희</a:t>
            </a:r>
            <a:r>
              <a:rPr lang="en-US" dirty="0"/>
              <a:t> </a:t>
            </a:r>
            <a:r>
              <a:rPr lang="en-US" dirty="0" err="1"/>
              <a:t>엄청</a:t>
            </a:r>
            <a:r>
              <a:rPr lang="en-US" dirty="0"/>
              <a:t> </a:t>
            </a:r>
            <a:r>
              <a:rPr lang="en-US" dirty="0" err="1"/>
              <a:t>시달리지</a:t>
            </a:r>
            <a:r>
              <a:rPr lang="en-US" dirty="0"/>
              <a:t> </a:t>
            </a:r>
            <a:r>
              <a:rPr lang="en-US" dirty="0" err="1"/>
              <a:t>않았습니까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이런</a:t>
            </a:r>
            <a:r>
              <a:rPr lang="en-US" dirty="0"/>
              <a:t> </a:t>
            </a:r>
            <a:r>
              <a:rPr lang="en-US" dirty="0" err="1"/>
              <a:t>시기에</a:t>
            </a:r>
            <a:r>
              <a:rPr lang="en-US" dirty="0"/>
              <a:t> </a:t>
            </a:r>
            <a:r>
              <a:rPr lang="en-US" dirty="0" err="1"/>
              <a:t>홈텐딩이라는</a:t>
            </a:r>
            <a:r>
              <a:rPr lang="en-US" dirty="0"/>
              <a:t> 게 </a:t>
            </a:r>
            <a:r>
              <a:rPr lang="en-US" dirty="0" err="1"/>
              <a:t>유행을</a:t>
            </a:r>
            <a:r>
              <a:rPr lang="en-US" dirty="0"/>
              <a:t> </a:t>
            </a:r>
            <a:r>
              <a:rPr lang="en-US" dirty="0" err="1"/>
              <a:t>했다고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dirty="0"/>
              <a:t>. 홈 + </a:t>
            </a:r>
            <a:r>
              <a:rPr lang="en-US" dirty="0" err="1"/>
              <a:t>바텐딩의</a:t>
            </a:r>
            <a:r>
              <a:rPr lang="en-US" dirty="0"/>
              <a:t> </a:t>
            </a:r>
            <a:r>
              <a:rPr lang="en-US" dirty="0" err="1"/>
              <a:t>합성어인데요</a:t>
            </a:r>
            <a:r>
              <a:rPr lang="en-US" dirty="0"/>
              <a:t> </a:t>
            </a:r>
            <a:r>
              <a:rPr lang="en-US" dirty="0" err="1"/>
              <a:t>집에서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즐기는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의미합니다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저희는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상황을</a:t>
            </a:r>
            <a:r>
              <a:rPr lang="en-US" dirty="0"/>
              <a:t> </a:t>
            </a:r>
            <a:r>
              <a:rPr lang="en-US" dirty="0" err="1"/>
              <a:t>활용하여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하나도</a:t>
            </a:r>
            <a:r>
              <a:rPr lang="en-US" dirty="0"/>
              <a:t> </a:t>
            </a:r>
            <a:r>
              <a:rPr lang="en-US" dirty="0" err="1"/>
              <a:t>모르는</a:t>
            </a:r>
            <a:r>
              <a:rPr lang="en-US" dirty="0"/>
              <a:t> </a:t>
            </a:r>
            <a:r>
              <a:rPr lang="en-US" dirty="0" err="1"/>
              <a:t>사람이라도</a:t>
            </a:r>
            <a:r>
              <a:rPr lang="en-US" dirty="0"/>
              <a:t> </a:t>
            </a:r>
            <a:r>
              <a:rPr lang="en-US" dirty="0" err="1"/>
              <a:t>쉽게</a:t>
            </a:r>
            <a:r>
              <a:rPr lang="en-US" dirty="0"/>
              <a:t> </a:t>
            </a:r>
            <a:r>
              <a:rPr lang="en-US" dirty="0" err="1"/>
              <a:t>본인</a:t>
            </a:r>
            <a:r>
              <a:rPr lang="en-US" dirty="0"/>
              <a:t> </a:t>
            </a:r>
            <a:r>
              <a:rPr lang="en-US" dirty="0" err="1"/>
              <a:t>취향에</a:t>
            </a:r>
            <a:r>
              <a:rPr lang="en-US" dirty="0"/>
              <a:t> </a:t>
            </a:r>
            <a:r>
              <a:rPr lang="en-US" dirty="0" err="1"/>
              <a:t>맞는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즐길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프로그램을</a:t>
            </a:r>
            <a:r>
              <a:rPr lang="en-US" dirty="0"/>
              <a:t> </a:t>
            </a:r>
            <a:r>
              <a:rPr lang="en-US" dirty="0" err="1"/>
              <a:t>만들기로</a:t>
            </a:r>
            <a:r>
              <a:rPr lang="en-US" dirty="0"/>
              <a:t> </a:t>
            </a:r>
            <a:r>
              <a:rPr lang="en-US" dirty="0" err="1"/>
              <a:t>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구현한</a:t>
            </a:r>
            <a:r>
              <a:rPr lang="en-US" dirty="0"/>
              <a:t> </a:t>
            </a:r>
            <a:r>
              <a:rPr lang="en-US" dirty="0" err="1"/>
              <a:t>기능은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 dirty="0" err="1"/>
              <a:t>칵테일</a:t>
            </a:r>
            <a:r>
              <a:rPr lang="en-US" dirty="0"/>
              <a:t> </a:t>
            </a:r>
            <a:r>
              <a:rPr lang="en-US" dirty="0" err="1"/>
              <a:t>입문자들을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기호</a:t>
            </a:r>
            <a:r>
              <a:rPr lang="en-US" dirty="0"/>
              <a:t> </a:t>
            </a:r>
            <a:r>
              <a:rPr lang="en-US" dirty="0" err="1"/>
              <a:t>조사를</a:t>
            </a:r>
            <a:r>
              <a:rPr lang="en-US" dirty="0"/>
              <a:t> </a:t>
            </a:r>
            <a:r>
              <a:rPr lang="en-US" dirty="0" err="1"/>
              <a:t>하여</a:t>
            </a:r>
            <a:r>
              <a:rPr lang="en-US" dirty="0"/>
              <a:t> </a:t>
            </a:r>
            <a:r>
              <a:rPr lang="en-US" dirty="0" err="1"/>
              <a:t>추천을</a:t>
            </a:r>
            <a:r>
              <a:rPr lang="en-US" dirty="0"/>
              <a:t> </a:t>
            </a:r>
            <a:r>
              <a:rPr lang="en-US" dirty="0" err="1"/>
              <a:t>해주고</a:t>
            </a:r>
            <a:r>
              <a:rPr lang="en-US" dirty="0"/>
              <a:t> </a:t>
            </a:r>
            <a:r>
              <a:rPr lang="en-US" dirty="0" err="1"/>
              <a:t>칵테일에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설명</a:t>
            </a:r>
            <a:r>
              <a:rPr lang="en-US" dirty="0"/>
              <a:t>, </a:t>
            </a:r>
            <a:r>
              <a:rPr lang="en-US" dirty="0" err="1"/>
              <a:t>재료</a:t>
            </a:r>
            <a:r>
              <a:rPr lang="en-US" dirty="0"/>
              <a:t>, </a:t>
            </a:r>
            <a:r>
              <a:rPr lang="en-US" dirty="0" err="1"/>
              <a:t>레시피</a:t>
            </a:r>
            <a:r>
              <a:rPr lang="en-US" dirty="0"/>
              <a:t> </a:t>
            </a:r>
            <a:r>
              <a:rPr lang="en-US" dirty="0" err="1"/>
              <a:t>등의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제공하고</a:t>
            </a:r>
            <a:r>
              <a:rPr lang="en-US" dirty="0"/>
              <a:t> </a:t>
            </a:r>
            <a:r>
              <a:rPr lang="en-US" dirty="0" err="1"/>
              <a:t>마지막으로</a:t>
            </a:r>
            <a:r>
              <a:rPr lang="en-US" dirty="0"/>
              <a:t> </a:t>
            </a:r>
            <a:r>
              <a:rPr lang="en-US" dirty="0" err="1"/>
              <a:t>선택한</a:t>
            </a:r>
            <a:r>
              <a:rPr lang="en-US" dirty="0"/>
              <a:t> </a:t>
            </a:r>
            <a:r>
              <a:rPr lang="en-US" dirty="0" err="1"/>
              <a:t>칵테일의</a:t>
            </a:r>
            <a:r>
              <a:rPr lang="en-US" dirty="0"/>
              <a:t> </a:t>
            </a:r>
            <a:r>
              <a:rPr lang="en-US" dirty="0" err="1"/>
              <a:t>재료들을</a:t>
            </a:r>
            <a:r>
              <a:rPr lang="en-US" dirty="0"/>
              <a:t> </a:t>
            </a:r>
            <a:r>
              <a:rPr lang="en-US" dirty="0" err="1"/>
              <a:t>직접</a:t>
            </a:r>
            <a:r>
              <a:rPr lang="en-US" dirty="0"/>
              <a:t> </a:t>
            </a:r>
            <a:r>
              <a:rPr lang="en-US" dirty="0" err="1"/>
              <a:t>구매할</a:t>
            </a:r>
            <a:r>
              <a:rPr lang="en-US" dirty="0"/>
              <a:t> 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것입니다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이제</a:t>
            </a:r>
            <a:r>
              <a:rPr lang="en-US" dirty="0"/>
              <a:t> </a:t>
            </a:r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만든</a:t>
            </a:r>
            <a:r>
              <a:rPr lang="en-US" dirty="0"/>
              <a:t> </a:t>
            </a:r>
            <a:r>
              <a:rPr lang="en-US" dirty="0" err="1"/>
              <a:t>프로그램이</a:t>
            </a:r>
            <a:r>
              <a:rPr lang="en-US" dirty="0"/>
              <a:t> </a:t>
            </a:r>
            <a:r>
              <a:rPr lang="en-US" dirty="0" err="1"/>
              <a:t>어떻게</a:t>
            </a:r>
            <a:r>
              <a:rPr lang="en-US" dirty="0"/>
              <a:t> </a:t>
            </a:r>
            <a:r>
              <a:rPr lang="en-US" dirty="0" err="1"/>
              <a:t>진행되는지</a:t>
            </a:r>
            <a:r>
              <a:rPr lang="en-US" dirty="0"/>
              <a:t> </a:t>
            </a:r>
            <a:r>
              <a:rPr lang="en-US" dirty="0" err="1"/>
              <a:t>천천히</a:t>
            </a:r>
            <a:r>
              <a:rPr lang="en-US" dirty="0"/>
              <a:t> </a:t>
            </a:r>
            <a:r>
              <a:rPr lang="en-US" dirty="0" err="1"/>
              <a:t>따라가면서</a:t>
            </a:r>
            <a:r>
              <a:rPr lang="en-US" dirty="0"/>
              <a:t> </a:t>
            </a:r>
            <a:r>
              <a:rPr lang="en-US" dirty="0" err="1"/>
              <a:t>설명하도록</a:t>
            </a:r>
            <a:r>
              <a:rPr lang="en-US" dirty="0"/>
              <a:t> </a:t>
            </a:r>
            <a:r>
              <a:rPr lang="en-US" dirty="0" err="1"/>
              <a:t>하겠습니다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8109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주요 기능 설명드리겠습니다.</a:t>
            </a:r>
          </a:p>
          <a:p>
            <a:endParaRPr lang="en-US"/>
          </a:p>
          <a:p>
            <a:r>
              <a:rPr lang="en-US"/>
              <a:t>현재 코로나19 상황이 잠잠해졌 지만 요 몇년사이 저희 엄청 시달리지 않았습니까?</a:t>
            </a:r>
          </a:p>
          <a:p>
            <a:endParaRPr lang="en-US"/>
          </a:p>
          <a:p>
            <a:r>
              <a:rPr lang="en-US"/>
              <a:t>이런 시기에 홈텐딩이라는 게 유행을 했다고 합니다. 홈 + 바텐딩의 합성어인데요 집에서 칵테일을 즐기는 것을 의미합니다.</a:t>
            </a:r>
          </a:p>
          <a:p>
            <a:endParaRPr lang="en-US"/>
          </a:p>
          <a:p>
            <a:r>
              <a:rPr lang="en-US"/>
              <a:t>저희는 이러한 상황을 활용하여 칵테일을 하나도 모르는 사람이라도 쉽게 본인 취향에 맞는 칵테일을 즐길 수 있는 프로그램을 만들기로 했습니다.</a:t>
            </a:r>
          </a:p>
          <a:p>
            <a:endParaRPr lang="en-US"/>
          </a:p>
          <a:p>
            <a:r>
              <a:rPr lang="en-US"/>
              <a:t>저희가 구현한 기능은 크게 칵테일 입문자들을 위해 기호 조사를 하여 추천을 해주고 칵테일에 대한 설명, 재료, 레시피 등의 정보를 제공하고 마지막으로 선택한 칵테일의 재료들을 직접 구매할 수 있도록 하는 것입니다.</a:t>
            </a:r>
          </a:p>
          <a:p>
            <a:endParaRPr lang="en-US"/>
          </a:p>
          <a:p>
            <a:r>
              <a:rPr lang="en-US"/>
              <a:t>이제 저희가 만든 프로그램이 어떻게 진행되는지 천천히 따라가면서 설명하도록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49936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2254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704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9969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7452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4FAC9-DAD2-E632-1CAC-7E4F9754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9D1F6F-0C0E-106C-FC52-2718A3B38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66EC3-0F28-C6E3-C764-A59D68C2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4DF4C-560C-E89A-830E-8838E68C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54949-F8EA-821C-5E98-C4B22EB7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5E433-D1A1-B112-25EC-FD33CC4E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E4576-2980-449F-8C93-39956AF31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533F8-F1B1-0969-95B1-F107B593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876B8-0E4E-F8ED-B077-C55D3C17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A75EF-1714-2777-E6B8-9CB830FA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9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C2F15-22C2-B9E0-EDBC-331113ABD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F803BE-E80D-6293-A336-2557309F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2A76C-DFC9-9E79-6DD0-063CEC48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35E34-4320-AB9C-C35F-B18DD2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D3C5E-723C-7E87-A0A6-9D02F37E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9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A99E2-2286-2314-DB6B-23567340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A745D-EEB9-13C8-DF06-B4FBFCB9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4E70A-87C6-7550-119D-959A792C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86B70-E650-7073-B30A-EE7F794D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A124C-3D5B-481D-8432-5CC3F7D6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9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010F7-931A-9A88-B040-50B67B59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99BBF-ED91-16C6-4FF4-A31A8CC7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BA12C-DF00-6753-7A83-201EAADC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95E2B-46CC-8689-10F6-F5001A8F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B054F-D741-7F56-30E6-10305C6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33336-B59D-AC97-105D-4A943088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C2E7E-7857-44BE-BB93-04F2DB3D5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EC4A2F-C1C7-9A2A-4B70-73444AADF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8AECB-78E2-1B3C-094E-12A4C701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9089A7-99F6-3D73-2DEB-53F950DE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054C1-B4D9-3BD5-7134-83DD41FF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2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4E9EA-7B25-7915-2D2B-73AE9444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70064-0FA6-6D80-86BB-8B9B908F7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83D0E-7D94-7B16-8D9C-B11A69BC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F8D173-63FC-59B1-632F-6F58CCE43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A2960E-0940-2812-E8CD-F021D46B6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6378CF-C4F1-71CE-11AE-75562605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CE7383-E38A-A1E4-A6C2-EFF3E359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D8CB1B-59F7-67CD-DB3A-AE2BDCA4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48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2862F-3EE6-713C-3CB4-AB087AD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EFED78-71E7-5455-8D50-8DADBB59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A77D08-E3D7-56F3-33FB-945B9836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C9F7BD-04D6-052C-93B2-A23A5F63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C8B3C9-5C3E-4E61-FDFB-6A9899B3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05841A-E528-8FCE-7D93-5CF614CF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586C-FAAC-A238-1666-5D957700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3D0CE-DC55-3F13-0844-7DDAD1BD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1011A-0349-FBA5-4E8E-5EF135B73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F46EED-B00F-1F5F-81EC-475002612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B7C8EF-F94E-4DF3-D044-7FF02715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8C3652-5DA0-4D36-A7EC-51460278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1345A-90A7-1EB4-288F-2111CB66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5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2E770-DA95-3ECA-8040-2C1ABA44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9DEE1-D51A-88D5-C363-A04F53884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1A909-853F-51AC-08D0-6E1A5EEEA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B1259-3D93-2625-E6E9-F38E21A3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7F1A3-0472-AAA9-3865-C7FC8CA5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6117FC-B358-2ACA-D6D5-0A1F85FD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8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858B-9B6E-D3E7-E99D-45100009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0BFB6-4947-230F-9812-BFA8CC95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FC496-846A-FB1B-3A44-F23CAE1B0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7334D-C724-4609-A302-3531A6D6202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F36DA-EF2B-6C85-E5A9-3680634B2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8BB4E-8944-9BE1-A883-842B7FB18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5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90763" y="70812"/>
            <a:ext cx="984738" cy="984738"/>
          </a:xfrm>
          <a:prstGeom prst="ellipse">
            <a:avLst/>
          </a:prstGeom>
          <a:solidFill>
            <a:srgbClr val="42C4F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-138443" y="384418"/>
            <a:ext cx="12690620" cy="7740787"/>
            <a:chOff x="-138443" y="384418"/>
            <a:chExt cx="12690620" cy="7740787"/>
          </a:xfrm>
        </p:grpSpPr>
        <p:sp>
          <p:nvSpPr>
            <p:cNvPr id="7" name="직사각형 6"/>
            <p:cNvSpPr/>
            <p:nvPr/>
          </p:nvSpPr>
          <p:spPr>
            <a:xfrm rot="21423651">
              <a:off x="-138443" y="393751"/>
              <a:ext cx="12690620" cy="62287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16200000" flipH="1" flipV="1">
              <a:off x="-3469795" y="4225677"/>
              <a:ext cx="7740787" cy="58270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0207" y="776589"/>
              <a:ext cx="54047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err="1" smtClean="0">
                  <a:solidFill>
                    <a:srgbClr val="002060"/>
                  </a:solidFill>
                  <a:latin typeface="+mj-lt"/>
                </a:rPr>
                <a:t>EarlyBird</a:t>
              </a:r>
              <a:endParaRPr lang="ko-KR" altLang="en-US" sz="3600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3" name="순서도: 천공 테이프 2"/>
          <p:cNvSpPr/>
          <p:nvPr/>
        </p:nvSpPr>
        <p:spPr>
          <a:xfrm flipH="1">
            <a:off x="-365052" y="3579117"/>
            <a:ext cx="12557052" cy="4172018"/>
          </a:xfrm>
          <a:prstGeom prst="flowChartPunchedTape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2" y="474741"/>
            <a:ext cx="5993342" cy="599334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7440" y="4041144"/>
            <a:ext cx="332838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Team</a:t>
            </a:r>
            <a:r>
              <a:rPr lang="ko-KR" alt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800" dirty="0" err="1">
                <a:solidFill>
                  <a:srgbClr val="EDEDED"/>
                </a:solidFill>
                <a:latin typeface="Arial Rounded MT Bold" panose="020F0704030504030204" pitchFamily="34" charset="0"/>
              </a:rPr>
              <a:t>OverFlow</a:t>
            </a:r>
            <a:endParaRPr lang="en-US" sz="2800" dirty="0">
              <a:solidFill>
                <a:srgbClr val="EDEDED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734" y="1422920"/>
            <a:ext cx="1003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00B0F0"/>
                </a:solidFill>
                <a:latin typeface="+mj-lt"/>
              </a:rPr>
              <a:t>새로워진 당신의 아침</a:t>
            </a:r>
            <a:endParaRPr lang="ko-KR" altLang="en-US" sz="3600" b="1" dirty="0">
              <a:solidFill>
                <a:srgbClr val="00B0F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91477"/>
            <a:ext cx="4232304" cy="5164107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2443874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862247" y="1511121"/>
            <a:ext cx="5047804" cy="4481839"/>
            <a:chOff x="3271097" y="1252508"/>
            <a:chExt cx="5047804" cy="448183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12114EF-DC90-1DCD-CC16-32E5A06CE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793" y="1252508"/>
              <a:ext cx="3509108" cy="4481839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3271097" y="2547309"/>
              <a:ext cx="15386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액자 24"/>
          <p:cNvSpPr/>
          <p:nvPr/>
        </p:nvSpPr>
        <p:spPr>
          <a:xfrm>
            <a:off x="5985288" y="3791767"/>
            <a:ext cx="1265274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9057833" y="1848896"/>
            <a:ext cx="2994952" cy="3885742"/>
            <a:chOff x="8602769" y="1383715"/>
            <a:chExt cx="3353268" cy="435063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8602769" y="1383715"/>
              <a:ext cx="3231268" cy="646331"/>
              <a:chOff x="7014550" y="3735409"/>
              <a:chExt cx="2860157" cy="646331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014550" y="3735409"/>
                <a:ext cx="2860157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오전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시</a:t>
                </a:r>
                <a:r>
                  <a:rPr lang="en-US" altLang="ko-KR" dirty="0" smtClean="0"/>
                  <a:t>~10</a:t>
                </a:r>
                <a:r>
                  <a:rPr lang="ko-KR" altLang="en-US" dirty="0" smtClean="0"/>
                  <a:t>시 출석 시</a:t>
                </a:r>
                <a:endParaRPr lang="en-US" altLang="ko-KR" dirty="0" smtClean="0"/>
              </a:p>
              <a:p>
                <a:pPr algn="ctr"/>
                <a:r>
                  <a:rPr lang="ko-KR" altLang="en-US" dirty="0" err="1" smtClean="0"/>
                  <a:t>얼리버드</a:t>
                </a:r>
                <a:r>
                  <a:rPr lang="ko-KR" altLang="en-US" dirty="0" smtClean="0"/>
                  <a:t> 출석</a:t>
                </a:r>
                <a:endParaRPr lang="ko-KR" altLang="en-US" dirty="0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9057833" y="1879665"/>
            <a:ext cx="2994952" cy="3858261"/>
            <a:chOff x="8602769" y="1414484"/>
            <a:chExt cx="3353268" cy="431986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6" name="그룹 35"/>
            <p:cNvGrpSpPr/>
            <p:nvPr/>
          </p:nvGrpSpPr>
          <p:grpSpPr>
            <a:xfrm>
              <a:off x="8602770" y="1414484"/>
              <a:ext cx="3353267" cy="583088"/>
              <a:chOff x="7014550" y="3776812"/>
              <a:chExt cx="2968144" cy="583088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014550" y="3776812"/>
                <a:ext cx="2968144" cy="583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014550" y="3873908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일반 출석</a:t>
                </a:r>
                <a:endParaRPr lang="ko-KR" altLang="en-US" dirty="0"/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9057833" y="1840104"/>
            <a:ext cx="2994952" cy="3897559"/>
            <a:chOff x="8602769" y="1370484"/>
            <a:chExt cx="3353268" cy="4363863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8610335" y="1370484"/>
              <a:ext cx="3231268" cy="630768"/>
              <a:chOff x="6939257" y="3818467"/>
              <a:chExt cx="2860157" cy="630768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7014549" y="3818467"/>
                <a:ext cx="2766044" cy="63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939257" y="3950060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출석 실패</a:t>
                </a:r>
                <a:endParaRPr lang="ko-KR" altLang="en-US" dirty="0"/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43" name="타원 4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45" name="직사각형 4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출석하기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cxnSp>
        <p:nvCxnSpPr>
          <p:cNvPr id="27" name="직선 화살표 연결선 26"/>
          <p:cNvCxnSpPr/>
          <p:nvPr/>
        </p:nvCxnSpPr>
        <p:spPr>
          <a:xfrm>
            <a:off x="7250562" y="4073530"/>
            <a:ext cx="19467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5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3410"/>
            <a:ext cx="4246481" cy="5181406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2878407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65321" y="1483412"/>
            <a:ext cx="6493439" cy="5056576"/>
            <a:chOff x="3607491" y="1252508"/>
            <a:chExt cx="6493439" cy="5056576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3607491" y="3009006"/>
              <a:ext cx="14833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52508"/>
              <a:ext cx="5010063" cy="505657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421982" y="1433247"/>
            <a:ext cx="6973027" cy="5056577"/>
            <a:chOff x="5090867" y="1248523"/>
            <a:chExt cx="6973027" cy="50565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48523"/>
              <a:ext cx="5010064" cy="5056577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10296567" y="3300950"/>
              <a:ext cx="1767327" cy="542260"/>
              <a:chOff x="7595898" y="3776811"/>
              <a:chExt cx="1767327" cy="542260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성공</a:t>
                </a:r>
                <a:endParaRPr lang="ko-KR" altLang="en-US" dirty="0"/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5421981" y="1406285"/>
            <a:ext cx="6946313" cy="5083539"/>
            <a:chOff x="5090866" y="1221561"/>
            <a:chExt cx="6946313" cy="508353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6" y="1221561"/>
              <a:ext cx="5036779" cy="5083539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10269852" y="3300950"/>
              <a:ext cx="1767327" cy="542260"/>
              <a:chOff x="7595898" y="3776811"/>
              <a:chExt cx="1767327" cy="542260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실패</a:t>
                </a:r>
                <a:endParaRPr lang="ko-KR" altLang="en-US" dirty="0"/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1" name="타원 20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3" name="직사각형 22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To Do List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등록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9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3413"/>
            <a:ext cx="4250787" cy="5186660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09" y="3845517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965321" y="1973593"/>
            <a:ext cx="7331842" cy="3743847"/>
            <a:chOff x="3083441" y="1742688"/>
            <a:chExt cx="7331842" cy="3743847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3891509"/>
              <a:ext cx="36546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20" y="1742688"/>
              <a:ext cx="3677163" cy="3743847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6" name="직사각형 1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출석 기록 보기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45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50787" cy="5186660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0" y="4274539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65322" y="2199907"/>
            <a:ext cx="7666926" cy="3761111"/>
            <a:chOff x="3083441" y="1965282"/>
            <a:chExt cx="7666926" cy="3761111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311037"/>
              <a:ext cx="20844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B17679-C52D-77DE-9FFE-B7BD8C5C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937" y="1965282"/>
              <a:ext cx="5582430" cy="3761111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7" name="직사각형 16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To Do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리스트 보기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75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572"/>
            <a:ext cx="4250788" cy="5186661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1" y="4700283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965323" y="2420536"/>
            <a:ext cx="4366036" cy="4220164"/>
            <a:chOff x="3083441" y="2185471"/>
            <a:chExt cx="4366036" cy="4220164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746981"/>
              <a:ext cx="1641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947" y="2185471"/>
              <a:ext cx="2724530" cy="4220164"/>
            </a:xfrm>
            <a:prstGeom prst="rect">
              <a:avLst/>
            </a:prstGeom>
          </p:spPr>
        </p:pic>
      </p:grpSp>
      <p:sp>
        <p:nvSpPr>
          <p:cNvPr id="23" name="액자 22"/>
          <p:cNvSpPr/>
          <p:nvPr/>
        </p:nvSpPr>
        <p:spPr>
          <a:xfrm>
            <a:off x="6413285" y="5952455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524902" y="2420536"/>
            <a:ext cx="4190725" cy="4220164"/>
            <a:chOff x="6643020" y="2185471"/>
            <a:chExt cx="4190725" cy="422016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215" y="2185471"/>
              <a:ext cx="2724530" cy="4220164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>
              <a:off x="6643020" y="5935604"/>
              <a:ext cx="14661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액자 30"/>
          <p:cNvSpPr/>
          <p:nvPr/>
        </p:nvSpPr>
        <p:spPr>
          <a:xfrm>
            <a:off x="9771561" y="5952453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75500" y="1487572"/>
            <a:ext cx="8617257" cy="5181952"/>
            <a:chOff x="293618" y="1252507"/>
            <a:chExt cx="8617257" cy="5181952"/>
          </a:xfrm>
        </p:grpSpPr>
        <p:cxnSp>
          <p:nvCxnSpPr>
            <p:cNvPr id="25" name="직선 화살표 연결선 24"/>
            <p:cNvCxnSpPr/>
            <p:nvPr/>
          </p:nvCxnSpPr>
          <p:spPr>
            <a:xfrm flipH="1" flipV="1">
              <a:off x="4540547" y="4295553"/>
              <a:ext cx="4370328" cy="16400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18" y="1252507"/>
              <a:ext cx="4246929" cy="5181952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9111126" y="3494457"/>
            <a:ext cx="2516581" cy="2296427"/>
            <a:chOff x="8934203" y="3259392"/>
            <a:chExt cx="2516581" cy="2296427"/>
          </a:xfrm>
        </p:grpSpPr>
        <p:grpSp>
          <p:nvGrpSpPr>
            <p:cNvPr id="36" name="그룹 35"/>
            <p:cNvGrpSpPr/>
            <p:nvPr/>
          </p:nvGrpSpPr>
          <p:grpSpPr>
            <a:xfrm>
              <a:off x="8934203" y="4600761"/>
              <a:ext cx="2516581" cy="955058"/>
              <a:chOff x="7595897" y="3504947"/>
              <a:chExt cx="1799171" cy="764489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5897" y="3504947"/>
                <a:ext cx="1799169" cy="7644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595898" y="3630043"/>
                <a:ext cx="1799170" cy="5173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포인트 부족으로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진화 실패 시 알림</a:t>
                </a:r>
                <a:endParaRPr lang="ko-KR" altLang="en-US" dirty="0"/>
              </a:p>
            </p:txBody>
          </p:sp>
        </p:grpSp>
        <p:sp>
          <p:nvSpPr>
            <p:cNvPr id="39" name="액자 38"/>
            <p:cNvSpPr/>
            <p:nvPr/>
          </p:nvSpPr>
          <p:spPr>
            <a:xfrm>
              <a:off x="9617580" y="3259392"/>
              <a:ext cx="1111617" cy="421832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8" name="타원 27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30" name="직사각형 29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새 보기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16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49832" cy="5185495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80314" y="6052708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65326" y="3867551"/>
            <a:ext cx="5346474" cy="2791215"/>
            <a:chOff x="3083442" y="3647953"/>
            <a:chExt cx="5346474" cy="2791215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3083442" y="6114873"/>
              <a:ext cx="166931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753" y="3647953"/>
              <a:ext cx="3677163" cy="2791215"/>
            </a:xfrm>
            <a:prstGeom prst="rect">
              <a:avLst/>
            </a:prstGeom>
          </p:spPr>
        </p:pic>
      </p:grpSp>
      <p:sp>
        <p:nvSpPr>
          <p:cNvPr id="15" name="액자 14"/>
          <p:cNvSpPr/>
          <p:nvPr/>
        </p:nvSpPr>
        <p:spPr>
          <a:xfrm>
            <a:off x="6550354" y="5516244"/>
            <a:ext cx="1189534" cy="451399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27635" y="807732"/>
            <a:ext cx="3677163" cy="3463427"/>
            <a:chOff x="7745814" y="1046229"/>
            <a:chExt cx="3677163" cy="34634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4" y="1718441"/>
              <a:ext cx="3677163" cy="2791215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8700731" y="1046229"/>
              <a:ext cx="1767328" cy="542260"/>
              <a:chOff x="7595897" y="3776811"/>
              <a:chExt cx="1767328" cy="54226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595897" y="3873908"/>
                <a:ext cx="176732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성공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7927634" y="819302"/>
            <a:ext cx="3677163" cy="3451856"/>
            <a:chOff x="7745813" y="1057799"/>
            <a:chExt cx="3677163" cy="3451856"/>
          </a:xfrm>
        </p:grpSpPr>
        <p:grpSp>
          <p:nvGrpSpPr>
            <p:cNvPr id="18" name="그룹 17"/>
            <p:cNvGrpSpPr/>
            <p:nvPr/>
          </p:nvGrpSpPr>
          <p:grpSpPr>
            <a:xfrm>
              <a:off x="8700731" y="1057799"/>
              <a:ext cx="1767328" cy="558763"/>
              <a:chOff x="7595897" y="3776811"/>
              <a:chExt cx="1767328" cy="55876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95897" y="3781576"/>
                <a:ext cx="1767328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실패</a:t>
                </a:r>
                <a:endParaRPr lang="en-US" altLang="ko-KR" dirty="0" smtClean="0"/>
              </a:p>
              <a:p>
                <a:pPr algn="ctr"/>
                <a:r>
                  <a:rPr lang="en-US" altLang="ko-KR" sz="1200" dirty="0" smtClean="0"/>
                  <a:t>Ex) </a:t>
                </a:r>
                <a:r>
                  <a:rPr lang="ko-KR" altLang="en-US" sz="1200" dirty="0" smtClean="0"/>
                  <a:t>포인트 부족</a:t>
                </a:r>
                <a:endParaRPr lang="ko-KR" altLang="en-US" sz="1200" dirty="0"/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3" y="1718440"/>
              <a:ext cx="3677163" cy="2791215"/>
            </a:xfrm>
            <a:prstGeom prst="rect">
              <a:avLst/>
            </a:prstGeom>
          </p:spPr>
        </p:pic>
      </p:grpSp>
      <p:cxnSp>
        <p:nvCxnSpPr>
          <p:cNvPr id="13" name="직선 화살표 연결선 12"/>
          <p:cNvCxnSpPr/>
          <p:nvPr/>
        </p:nvCxnSpPr>
        <p:spPr>
          <a:xfrm flipV="1">
            <a:off x="7729255" y="3307860"/>
            <a:ext cx="1478039" cy="2444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포인트 상점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19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7133"/>
            <a:ext cx="4250789" cy="5186662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2459047" y="5125148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44059" y="2407481"/>
            <a:ext cx="7107672" cy="2999431"/>
            <a:chOff x="3062176" y="2172854"/>
            <a:chExt cx="7107672" cy="2999431"/>
          </a:xfrm>
        </p:grpSpPr>
        <p:cxnSp>
          <p:nvCxnSpPr>
            <p:cNvPr id="29" name="직선 화살표 연결선 28"/>
            <p:cNvCxnSpPr/>
            <p:nvPr/>
          </p:nvCxnSpPr>
          <p:spPr>
            <a:xfrm flipV="1">
              <a:off x="3062176" y="3905400"/>
              <a:ext cx="3430509" cy="12668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685" y="2172854"/>
              <a:ext cx="3677163" cy="2791215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13" name="타원 1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6" name="직사각형 1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쿠폰 보관함</a:t>
                </a:r>
                <a:endParaRPr lang="en-US" altLang="ko-KR" sz="3600" b="1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30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4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시연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543646" y="2559369"/>
            <a:ext cx="3083442" cy="1285957"/>
          </a:xfrm>
          <a:prstGeom prst="rect">
            <a:avLst/>
          </a:prstGeom>
          <a:solidFill>
            <a:srgbClr val="17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97" b="92670" l="45739" r="92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90" t="47736" r="6349" b="8729"/>
          <a:stretch/>
        </p:blipFill>
        <p:spPr>
          <a:xfrm>
            <a:off x="7281531" y="3053200"/>
            <a:ext cx="1594884" cy="1584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lt"/>
              </a:rPr>
              <a:t>시연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736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D8C49-8A5C-035E-60AE-526DBC5F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원형 61"/>
          <p:cNvSpPr/>
          <p:nvPr/>
        </p:nvSpPr>
        <p:spPr>
          <a:xfrm rot="1815461">
            <a:off x="1485860" y="1736674"/>
            <a:ext cx="4716980" cy="4716980"/>
          </a:xfrm>
          <a:prstGeom prst="pie">
            <a:avLst>
              <a:gd name="adj1" fmla="val 88888"/>
              <a:gd name="adj2" fmla="val 16200000"/>
            </a:avLst>
          </a:prstGeom>
          <a:gradFill flip="none" rotWithShape="1">
            <a:gsLst>
              <a:gs pos="0">
                <a:srgbClr val="00B0F0"/>
              </a:gs>
              <a:gs pos="100000">
                <a:srgbClr val="B9ED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2295468" y="1308553"/>
            <a:ext cx="8072263" cy="4716980"/>
            <a:chOff x="1774027" y="1154962"/>
            <a:chExt cx="8072263" cy="4716980"/>
          </a:xfrm>
        </p:grpSpPr>
        <p:sp>
          <p:nvSpPr>
            <p:cNvPr id="63" name="원형 62"/>
            <p:cNvSpPr/>
            <p:nvPr/>
          </p:nvSpPr>
          <p:spPr>
            <a:xfrm rot="12159366">
              <a:off x="1774027" y="115496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675494" y="1639655"/>
              <a:ext cx="4170796" cy="427716"/>
              <a:chOff x="5892800" y="1417420"/>
              <a:chExt cx="4170796" cy="427716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72" name="직선 연결선 71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B9ED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B9ED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기본 기능 보완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2407717" y="1410732"/>
            <a:ext cx="8605528" cy="4716980"/>
            <a:chOff x="1886276" y="1257141"/>
            <a:chExt cx="8605528" cy="4716980"/>
          </a:xfrm>
        </p:grpSpPr>
        <p:sp>
          <p:nvSpPr>
            <p:cNvPr id="66" name="원형 65"/>
            <p:cNvSpPr/>
            <p:nvPr/>
          </p:nvSpPr>
          <p:spPr>
            <a:xfrm rot="13868062">
              <a:off x="1886276" y="1257141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85D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6321008" y="2760041"/>
              <a:ext cx="4170796" cy="427716"/>
              <a:chOff x="5892800" y="1417420"/>
              <a:chExt cx="4170796" cy="42771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88" name="직선 연결선 87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85D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화살표 연결선 88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85D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포인트 컨텐츠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5" name="그룹 104"/>
          <p:cNvGrpSpPr/>
          <p:nvPr/>
        </p:nvGrpSpPr>
        <p:grpSpPr>
          <a:xfrm>
            <a:off x="2457213" y="1598393"/>
            <a:ext cx="8602214" cy="4716980"/>
            <a:chOff x="1935772" y="1444802"/>
            <a:chExt cx="8602214" cy="4716980"/>
          </a:xfrm>
        </p:grpSpPr>
        <p:sp>
          <p:nvSpPr>
            <p:cNvPr id="67" name="원형 66"/>
            <p:cNvSpPr/>
            <p:nvPr/>
          </p:nvSpPr>
          <p:spPr>
            <a:xfrm rot="15501351">
              <a:off x="1935772" y="144480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43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6367190" y="4050044"/>
              <a:ext cx="4170796" cy="427716"/>
              <a:chOff x="5892800" y="1417420"/>
              <a:chExt cx="4170796" cy="427716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94" name="직선 연결선 93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43C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화살표 연결선 94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43CE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TextBox 92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대화 가능한 나만의 새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2420091" y="1759266"/>
            <a:ext cx="8090900" cy="4716980"/>
            <a:chOff x="1898650" y="1605675"/>
            <a:chExt cx="8090900" cy="4716980"/>
          </a:xfrm>
        </p:grpSpPr>
        <p:sp>
          <p:nvSpPr>
            <p:cNvPr id="68" name="원형 67"/>
            <p:cNvSpPr/>
            <p:nvPr/>
          </p:nvSpPr>
          <p:spPr>
            <a:xfrm rot="17128940">
              <a:off x="1898650" y="1605675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5865092" y="5201138"/>
              <a:ext cx="4124458" cy="427716"/>
              <a:chOff x="5939138" y="1417420"/>
              <a:chExt cx="4124458" cy="427716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5939138" y="1591846"/>
                <a:ext cx="4124458" cy="253290"/>
                <a:chOff x="6534306" y="1682847"/>
                <a:chExt cx="4124458" cy="253290"/>
              </a:xfrm>
            </p:grpSpPr>
            <p:cxnSp>
              <p:nvCxnSpPr>
                <p:cNvPr id="99" name="직선 연결선 98"/>
                <p:cNvCxnSpPr/>
                <p:nvPr/>
              </p:nvCxnSpPr>
              <p:spPr>
                <a:xfrm>
                  <a:off x="6534306" y="1682847"/>
                  <a:ext cx="289115" cy="253290"/>
                </a:xfrm>
                <a:prstGeom prst="line">
                  <a:avLst/>
                </a:prstGeom>
                <a:ln w="38100">
                  <a:solidFill>
                    <a:srgbClr val="0DC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화살표 연결선 99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0DC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커뮤니티 기능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83" y="3667043"/>
            <a:ext cx="804493" cy="80449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36" name="타원 35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38" name="직사각형 37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5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발전 계</a:t>
                </a:r>
                <a:r>
                  <a:rPr lang="ko-KR" altLang="en-US" sz="3600" b="1" dirty="0">
                    <a:solidFill>
                      <a:srgbClr val="002060"/>
                    </a:solidFill>
                    <a:latin typeface="+mj-lt"/>
                  </a:rPr>
                  <a:t>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0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6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Q &amp; A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267199" y="2570002"/>
            <a:ext cx="3870035" cy="1285957"/>
          </a:xfrm>
          <a:prstGeom prst="rect">
            <a:avLst/>
          </a:prstGeom>
          <a:solidFill>
            <a:srgbClr val="17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97" b="92670" l="45739" r="92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90" t="47736" r="6349" b="8729"/>
          <a:stretch/>
        </p:blipFill>
        <p:spPr>
          <a:xfrm>
            <a:off x="7642982" y="3053200"/>
            <a:ext cx="1594884" cy="1584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+mj-lt"/>
              </a:rPr>
              <a:t>Q &amp; A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64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0999" y="178606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15" name="AutoShape 15"/>
          <p:cNvSpPr/>
          <p:nvPr/>
        </p:nvSpPr>
        <p:spPr>
          <a:xfrm flipH="1" flipV="1">
            <a:off x="5071727" y="4084331"/>
            <a:ext cx="1995011" cy="1"/>
          </a:xfrm>
          <a:prstGeom prst="line">
            <a:avLst/>
          </a:prstGeom>
          <a:ln w="28575" cap="flat">
            <a:solidFill>
              <a:schemeClr val="accent5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559614" y="156325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FBA4F-75CC-BA56-AA19-FD5EA6F54940}"/>
              </a:ext>
            </a:extLst>
          </p:cNvPr>
          <p:cNvSpPr txBox="1"/>
          <p:nvPr/>
        </p:nvSpPr>
        <p:spPr>
          <a:xfrm>
            <a:off x="8234371" y="1698897"/>
            <a:ext cx="3460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유세영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추가</a:t>
            </a:r>
            <a:r>
              <a:rPr lang="en-US" altLang="ko-KR" sz="1600" dirty="0"/>
              <a:t>/</a:t>
            </a:r>
            <a:r>
              <a:rPr lang="ko-KR" altLang="en-US" sz="1600" dirty="0"/>
              <a:t>등록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목록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</a:t>
            </a:r>
            <a:r>
              <a:rPr lang="en-US" altLang="ko-KR" sz="1600" dirty="0" smtClean="0"/>
              <a:t>List/</a:t>
            </a:r>
            <a:r>
              <a:rPr lang="ko-KR" altLang="en-US" sz="1600" dirty="0" smtClean="0"/>
              <a:t>출석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ACFE6-B07C-9440-7295-C095897D2BDA}"/>
              </a:ext>
            </a:extLst>
          </p:cNvPr>
          <p:cNvSpPr txBox="1"/>
          <p:nvPr/>
        </p:nvSpPr>
        <p:spPr>
          <a:xfrm>
            <a:off x="8234371" y="4157499"/>
            <a:ext cx="30211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최병수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로그인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/</a:t>
            </a:r>
            <a:r>
              <a:rPr lang="ko-KR" altLang="en-US" sz="1600" dirty="0"/>
              <a:t>로그인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219BC-2CE6-8BA9-BF49-480E4DB0696A}"/>
              </a:ext>
            </a:extLst>
          </p:cNvPr>
          <p:cNvSpPr txBox="1"/>
          <p:nvPr/>
        </p:nvSpPr>
        <p:spPr>
          <a:xfrm>
            <a:off x="8238877" y="2903368"/>
            <a:ext cx="3339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윤준영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증감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확인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메시지 출력 기능 구현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5" t="73824" r="3297" b="15943"/>
          <a:stretch/>
        </p:blipFill>
        <p:spPr>
          <a:xfrm>
            <a:off x="820329" y="1855135"/>
            <a:ext cx="861237" cy="7017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DF510B-7FF4-C830-2AB6-EF929D84EEFE}"/>
              </a:ext>
            </a:extLst>
          </p:cNvPr>
          <p:cNvSpPr txBox="1"/>
          <p:nvPr/>
        </p:nvSpPr>
        <p:spPr>
          <a:xfrm>
            <a:off x="1889727" y="1775427"/>
            <a:ext cx="2483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신희우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설계 및 연계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출석기록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트러블슈팅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22" name="Freeform 3"/>
          <p:cNvSpPr/>
          <p:nvPr/>
        </p:nvSpPr>
        <p:spPr>
          <a:xfrm>
            <a:off x="830999" y="337097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t="44863" r="51641" b="43974"/>
          <a:stretch/>
        </p:blipFill>
        <p:spPr>
          <a:xfrm>
            <a:off x="885534" y="3414484"/>
            <a:ext cx="733646" cy="765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95E421-CD8F-D6FA-B922-40D7DFF3D666}"/>
              </a:ext>
            </a:extLst>
          </p:cNvPr>
          <p:cNvSpPr txBox="1"/>
          <p:nvPr/>
        </p:nvSpPr>
        <p:spPr>
          <a:xfrm>
            <a:off x="1892425" y="3344428"/>
            <a:ext cx="305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최대호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상점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쿠폰 보관함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PPT </a:t>
            </a:r>
            <a:r>
              <a:rPr lang="ko-KR" altLang="en-US" sz="1600" dirty="0"/>
              <a:t>제작 및 트러블슈팅</a:t>
            </a:r>
            <a:endParaRPr lang="en-US" altLang="ko-KR" sz="1600" dirty="0"/>
          </a:p>
        </p:txBody>
      </p:sp>
      <p:sp>
        <p:nvSpPr>
          <p:cNvPr id="26" name="Freeform 3"/>
          <p:cNvSpPr/>
          <p:nvPr/>
        </p:nvSpPr>
        <p:spPr>
          <a:xfrm>
            <a:off x="830999" y="5020335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28483" r="82970" b="58804"/>
          <a:stretch/>
        </p:blipFill>
        <p:spPr>
          <a:xfrm>
            <a:off x="901589" y="5045593"/>
            <a:ext cx="741248" cy="7893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162CF3-BE9F-C530-1E80-94BA2E2505AB}"/>
              </a:ext>
            </a:extLst>
          </p:cNvPr>
          <p:cNvSpPr txBox="1"/>
          <p:nvPr/>
        </p:nvSpPr>
        <p:spPr>
          <a:xfrm>
            <a:off x="1862145" y="4919867"/>
            <a:ext cx="3058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김경수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구조 설계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메시지 관리 시스템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기능 간 통합 및 트러블슈팅</a:t>
            </a:r>
          </a:p>
        </p:txBody>
      </p:sp>
      <p:sp>
        <p:nvSpPr>
          <p:cNvPr id="30" name="Freeform 3"/>
          <p:cNvSpPr/>
          <p:nvPr/>
        </p:nvSpPr>
        <p:spPr>
          <a:xfrm>
            <a:off x="7330675" y="1739200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7066739" y="156325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30190" r="65878" b="57252"/>
          <a:stretch/>
        </p:blipFill>
        <p:spPr>
          <a:xfrm>
            <a:off x="7415656" y="1775427"/>
            <a:ext cx="669936" cy="695703"/>
          </a:xfrm>
          <a:prstGeom prst="rect">
            <a:avLst/>
          </a:prstGeom>
        </p:spPr>
      </p:pic>
      <p:sp>
        <p:nvSpPr>
          <p:cNvPr id="37" name="Freeform 3"/>
          <p:cNvSpPr/>
          <p:nvPr/>
        </p:nvSpPr>
        <p:spPr>
          <a:xfrm>
            <a:off x="7330675" y="295176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8" name="Freeform 3"/>
          <p:cNvSpPr/>
          <p:nvPr/>
        </p:nvSpPr>
        <p:spPr>
          <a:xfrm>
            <a:off x="7330675" y="4218319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9" name="Freeform 3"/>
          <p:cNvSpPr/>
          <p:nvPr/>
        </p:nvSpPr>
        <p:spPr>
          <a:xfrm>
            <a:off x="7330675" y="5451364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2CB808-DB4B-8C38-D03E-D008006F90A3}"/>
              </a:ext>
            </a:extLst>
          </p:cNvPr>
          <p:cNvSpPr txBox="1"/>
          <p:nvPr/>
        </p:nvSpPr>
        <p:spPr>
          <a:xfrm>
            <a:off x="8238877" y="5424994"/>
            <a:ext cx="2770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박현규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UI/UX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 </a:t>
            </a:r>
            <a:r>
              <a:rPr lang="ko-KR" altLang="en-US" sz="1600" dirty="0"/>
              <a:t>리소스 확보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메인 메뉴 구현</a:t>
            </a:r>
            <a:endParaRPr lang="en-US" altLang="ko-KR" sz="16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59773" r="67037" b="30305"/>
          <a:stretch/>
        </p:blipFill>
        <p:spPr>
          <a:xfrm>
            <a:off x="7390030" y="4286760"/>
            <a:ext cx="733646" cy="6804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44269" r="66202" b="44878"/>
          <a:stretch/>
        </p:blipFill>
        <p:spPr>
          <a:xfrm>
            <a:off x="7279694" y="2992615"/>
            <a:ext cx="925031" cy="74428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2" t="29337" r="36180" b="60121"/>
          <a:stretch/>
        </p:blipFill>
        <p:spPr>
          <a:xfrm>
            <a:off x="7356114" y="5484877"/>
            <a:ext cx="797442" cy="72301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362575" y="3318787"/>
            <a:ext cx="1466850" cy="1466850"/>
            <a:chOff x="5403004" y="1531620"/>
            <a:chExt cx="1466850" cy="1466850"/>
          </a:xfrm>
        </p:grpSpPr>
        <p:sp>
          <p:nvSpPr>
            <p:cNvPr id="44" name="Freeform 3"/>
            <p:cNvSpPr/>
            <p:nvPr/>
          </p:nvSpPr>
          <p:spPr>
            <a:xfrm>
              <a:off x="5403004" y="1531620"/>
              <a:ext cx="1466850" cy="146685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EE7CEE-1281-9689-5EB2-6DF9DFE03A55}"/>
                </a:ext>
              </a:extLst>
            </p:cNvPr>
            <p:cNvSpPr txBox="1"/>
            <p:nvPr/>
          </p:nvSpPr>
          <p:spPr>
            <a:xfrm>
              <a:off x="5551382" y="2080498"/>
              <a:ext cx="116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+mj-lt"/>
                </a:rPr>
                <a:t>EarlyBird</a:t>
              </a:r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08" y="2328998"/>
            <a:ext cx="1386002" cy="138600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35" name="타원 34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47" name="직사각형 46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0.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팀원 소개 및 담당 역할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2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44" name="타원 43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5" name="직사각형 1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0.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목차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sp>
        <p:nvSpPr>
          <p:cNvPr id="8" name="눈물 방울 7"/>
          <p:cNvSpPr/>
          <p:nvPr/>
        </p:nvSpPr>
        <p:spPr>
          <a:xfrm rot="8100000">
            <a:off x="921372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159767" y="3837332"/>
            <a:ext cx="10536865" cy="361507"/>
            <a:chOff x="808074" y="3476847"/>
            <a:chExt cx="10536865" cy="361507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808074" y="3657601"/>
              <a:ext cx="10430540" cy="0"/>
            </a:xfrm>
            <a:prstGeom prst="line">
              <a:avLst/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0807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983432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1524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22112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50219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9308805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589873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눈물 방울 26"/>
          <p:cNvSpPr/>
          <p:nvPr/>
        </p:nvSpPr>
        <p:spPr>
          <a:xfrm rot="8100000">
            <a:off x="4334424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눈물 방울 27"/>
          <p:cNvSpPr/>
          <p:nvPr/>
        </p:nvSpPr>
        <p:spPr>
          <a:xfrm rot="8100000">
            <a:off x="7703170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눈물 방울 28"/>
          <p:cNvSpPr/>
          <p:nvPr/>
        </p:nvSpPr>
        <p:spPr>
          <a:xfrm rot="8100000">
            <a:off x="11096730" y="2684539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눈물 방울 29"/>
          <p:cNvSpPr/>
          <p:nvPr/>
        </p:nvSpPr>
        <p:spPr>
          <a:xfrm rot="13500000" flipV="1">
            <a:off x="2618153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눈물 방울 31"/>
          <p:cNvSpPr/>
          <p:nvPr/>
        </p:nvSpPr>
        <p:spPr>
          <a:xfrm rot="13500000" flipV="1">
            <a:off x="6028545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눈물 방울 32"/>
          <p:cNvSpPr/>
          <p:nvPr/>
        </p:nvSpPr>
        <p:spPr>
          <a:xfrm rot="13500000" flipV="1">
            <a:off x="9422102" y="4553210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815" y="4684606"/>
            <a:ext cx="457648" cy="457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2035825" y="555183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1.</a:t>
            </a:r>
          </a:p>
          <a:p>
            <a:pPr algn="ctr"/>
            <a:r>
              <a:rPr lang="en-US" altLang="ko-KR" sz="2000" dirty="0" smtClean="0"/>
              <a:t>Early Bird </a:t>
            </a:r>
            <a:r>
              <a:rPr lang="ko-KR" altLang="en-US" sz="2000" dirty="0" smtClean="0"/>
              <a:t>소개</a:t>
            </a:r>
            <a:endParaRPr lang="ko-KR" alt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-96326" y="1571107"/>
            <a:ext cx="2873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0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팀원 </a:t>
            </a:r>
            <a:r>
              <a:rPr lang="ko-KR" altLang="en-US" sz="2000" dirty="0" smtClean="0"/>
              <a:t>소개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목차</a:t>
            </a:r>
            <a:endParaRPr lang="ko-KR" alt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7123504" y="180371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4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시연</a:t>
            </a:r>
            <a:endParaRPr lang="ko-KR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0517064" y="1803711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6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Q &amp; A</a:t>
            </a:r>
            <a:endParaRPr lang="ko-KR" alt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3556079" y="1724996"/>
            <a:ext cx="2394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2.</a:t>
            </a:r>
          </a:p>
          <a:p>
            <a:pPr algn="ctr"/>
            <a:r>
              <a:rPr lang="ko-KR" altLang="en-US" sz="2000" dirty="0" smtClean="0"/>
              <a:t>프로젝트 개발 일정</a:t>
            </a:r>
            <a:endParaRPr lang="en-US" altLang="ko-KR" sz="2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448876" y="5488858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프로젝트 화면</a:t>
            </a:r>
            <a:endParaRPr lang="ko-KR" alt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8604935" y="5488858"/>
            <a:ext cx="2492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프로젝트 발전 계획</a:t>
            </a:r>
            <a:endParaRPr lang="ko-KR" altLang="en-US" sz="20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11" y="2883948"/>
            <a:ext cx="468322" cy="4683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806" y="2866778"/>
            <a:ext cx="463425" cy="4634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98" y="4703218"/>
            <a:ext cx="524985" cy="524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793" y="2873312"/>
            <a:ext cx="544481" cy="54448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443" y="4710650"/>
            <a:ext cx="479675" cy="4796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8490" y="2870903"/>
            <a:ext cx="514773" cy="51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0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D2771628-942F-B5F2-AE8F-2FBD3D879D44}"/>
              </a:ext>
            </a:extLst>
          </p:cNvPr>
          <p:cNvSpPr/>
          <p:nvPr/>
        </p:nvSpPr>
        <p:spPr>
          <a:xfrm>
            <a:off x="93017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683AF6E-D79C-8FEA-2005-830AD3D01FB3}"/>
              </a:ext>
            </a:extLst>
          </p:cNvPr>
          <p:cNvSpPr/>
          <p:nvPr/>
        </p:nvSpPr>
        <p:spPr>
          <a:xfrm>
            <a:off x="426538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DE4EF03-B8D8-9E8E-B6B7-FC6F599BC1DA}"/>
              </a:ext>
            </a:extLst>
          </p:cNvPr>
          <p:cNvSpPr/>
          <p:nvPr/>
        </p:nvSpPr>
        <p:spPr>
          <a:xfrm>
            <a:off x="7600593" y="1982482"/>
            <a:ext cx="3661233" cy="3655274"/>
          </a:xfrm>
          <a:prstGeom prst="ellipse">
            <a:avLst/>
          </a:prstGeom>
          <a:noFill/>
          <a:ln w="38100">
            <a:solidFill>
              <a:srgbClr val="85D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02" y="2584636"/>
            <a:ext cx="2296574" cy="245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22" y="2584636"/>
            <a:ext cx="2296574" cy="245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12" y="2584635"/>
            <a:ext cx="2296574" cy="245096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2" name="타원 21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2" name="직사각형 11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1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err="1" smtClean="0">
                    <a:solidFill>
                      <a:srgbClr val="002060"/>
                    </a:solidFill>
                    <a:latin typeface="+mj-lt"/>
                  </a:rPr>
                  <a:t>EarlyBird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소개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1014613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2959508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4900201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6908235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8822562" y="2670426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017031" y="2966221"/>
            <a:ext cx="1475397" cy="1475397"/>
          </a:xfrm>
          <a:custGeom>
            <a:avLst/>
            <a:gdLst/>
            <a:ahLst/>
            <a:cxnLst/>
            <a:rect l="l" t="t" r="r" b="b"/>
            <a:pathLst>
              <a:path w="2026109" h="2026109">
                <a:moveTo>
                  <a:pt x="0" y="0"/>
                </a:moveTo>
                <a:lnTo>
                  <a:pt x="2026108" y="0"/>
                </a:lnTo>
                <a:lnTo>
                  <a:pt x="2026108" y="2026108"/>
                </a:lnTo>
                <a:lnTo>
                  <a:pt x="0" y="202610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TextBox 35"/>
          <p:cNvSpPr txBox="1"/>
          <p:nvPr/>
        </p:nvSpPr>
        <p:spPr>
          <a:xfrm>
            <a:off x="7169403" y="1660138"/>
            <a:ext cx="21835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r>
              <a:rPr lang="en-US" altLang="ko-KR" sz="1500" b="1" dirty="0">
                <a:solidFill>
                  <a:srgbClr val="000000"/>
                </a:solidFill>
              </a:rPr>
              <a:t>, UI/UX </a:t>
            </a:r>
            <a:r>
              <a:rPr lang="ko-KR" altLang="en-US" sz="1500" b="1" dirty="0">
                <a:solidFill>
                  <a:srgbClr val="000000"/>
                </a:solidFill>
              </a:rPr>
              <a:t>개선</a:t>
            </a:r>
            <a:r>
              <a:rPr lang="en-US" altLang="ko-KR" sz="1500" b="1" dirty="0">
                <a:solidFill>
                  <a:srgbClr val="000000"/>
                </a:solidFill>
              </a:rPr>
              <a:t>, UI </a:t>
            </a:r>
            <a:r>
              <a:rPr lang="ko-KR" altLang="en-US" sz="1500" b="1" dirty="0">
                <a:solidFill>
                  <a:srgbClr val="000000"/>
                </a:solidFill>
              </a:rPr>
              <a:t>디자인 적용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문서 작업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885355" y="5902734"/>
            <a:ext cx="675369" cy="26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1500" b="1" dirty="0" err="1">
                <a:solidFill>
                  <a:srgbClr val="000000"/>
                </a:solidFill>
              </a:rPr>
              <a:t>발표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4723149" y="5917048"/>
            <a:ext cx="3048732" cy="263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기능 통합 및 통합 테스트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1264556" y="2925956"/>
            <a:ext cx="2194743" cy="2194745"/>
          </a:xfrm>
          <a:prstGeom prst="ellipse">
            <a:avLst/>
          </a:prstGeom>
          <a:solidFill>
            <a:srgbClr val="B9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9 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3209451" y="2925956"/>
            <a:ext cx="2194743" cy="2194745"/>
          </a:xfrm>
          <a:prstGeom prst="ellipse">
            <a:avLst/>
          </a:prstGeom>
          <a:solidFill>
            <a:srgbClr val="85D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11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5150144" y="2925956"/>
            <a:ext cx="2194743" cy="2194745"/>
          </a:xfrm>
          <a:prstGeom prst="ellipse">
            <a:avLst/>
          </a:prstGeom>
          <a:solidFill>
            <a:srgbClr val="43C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7158178" y="2925956"/>
            <a:ext cx="2194743" cy="2194745"/>
          </a:xfrm>
          <a:prstGeom prst="ellipse">
            <a:avLst/>
          </a:prstGeom>
          <a:solidFill>
            <a:srgbClr val="0DC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18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9072505" y="2925956"/>
            <a:ext cx="2194743" cy="21947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23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6" name="원호 5"/>
          <p:cNvSpPr/>
          <p:nvPr/>
        </p:nvSpPr>
        <p:spPr>
          <a:xfrm rot="8083334">
            <a:off x="853875" y="2560610"/>
            <a:ext cx="2988035" cy="2988035"/>
          </a:xfrm>
          <a:prstGeom prst="arc">
            <a:avLst/>
          </a:prstGeom>
          <a:ln w="38100">
            <a:solidFill>
              <a:srgbClr val="B9E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원호 54"/>
          <p:cNvSpPr/>
          <p:nvPr/>
        </p:nvSpPr>
        <p:spPr>
          <a:xfrm rot="8102879">
            <a:off x="4787568" y="2560609"/>
            <a:ext cx="2988035" cy="2988035"/>
          </a:xfrm>
          <a:prstGeom prst="arc">
            <a:avLst/>
          </a:prstGeom>
          <a:ln w="38100">
            <a:solidFill>
              <a:srgbClr val="43C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원호 55"/>
          <p:cNvSpPr/>
          <p:nvPr/>
        </p:nvSpPr>
        <p:spPr>
          <a:xfrm rot="7966065">
            <a:off x="8729023" y="2560609"/>
            <a:ext cx="2988035" cy="298803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원호 56"/>
          <p:cNvSpPr/>
          <p:nvPr/>
        </p:nvSpPr>
        <p:spPr>
          <a:xfrm rot="13472868" flipV="1">
            <a:off x="2841693" y="2454279"/>
            <a:ext cx="2988035" cy="2988035"/>
          </a:xfrm>
          <a:prstGeom prst="arc">
            <a:avLst/>
          </a:prstGeom>
          <a:ln w="38100">
            <a:solidFill>
              <a:srgbClr val="85D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/>
          <p:cNvSpPr/>
          <p:nvPr/>
        </p:nvSpPr>
        <p:spPr>
          <a:xfrm rot="13431313" flipV="1">
            <a:off x="6770463" y="2454278"/>
            <a:ext cx="2988035" cy="2988035"/>
          </a:xfrm>
          <a:prstGeom prst="arc">
            <a:avLst/>
          </a:prstGeom>
          <a:ln w="38100">
            <a:solidFill>
              <a:srgbClr val="0DC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35"/>
          <p:cNvSpPr txBox="1"/>
          <p:nvPr/>
        </p:nvSpPr>
        <p:spPr>
          <a:xfrm>
            <a:off x="3245845" y="1680937"/>
            <a:ext cx="2183518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UI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DB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구축 및 연동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개별 기능 구현 및 테스트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831689" y="5750374"/>
            <a:ext cx="3048732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프로젝트 선정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프로젝트 구조 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en-US" sz="1500" b="1" dirty="0" smtClean="0">
                <a:solidFill>
                  <a:srgbClr val="000000"/>
                </a:solidFill>
              </a:rPr>
              <a:t>API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endParaRPr lang="en-US" sz="1500" b="1" dirty="0">
              <a:solidFill>
                <a:srgbClr val="000000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8" name="타원 27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9" name="직사각형 28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2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개발 일정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프로젝트 레이아웃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57" b="92286" l="2286" r="585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31" r="40856" b="6221"/>
          <a:stretch/>
        </p:blipFill>
        <p:spPr>
          <a:xfrm>
            <a:off x="10770634" y="5431410"/>
            <a:ext cx="1581605" cy="15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4" y="1767792"/>
            <a:ext cx="3677163" cy="469648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341624" y="1767792"/>
            <a:ext cx="5572926" cy="4696480"/>
            <a:chOff x="6378568" y="1389103"/>
            <a:chExt cx="5572926" cy="469648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10268729" y="3469753"/>
              <a:ext cx="1682765" cy="542260"/>
              <a:chOff x="10233290" y="3353729"/>
              <a:chExt cx="1682765" cy="54226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0233290" y="3353729"/>
                <a:ext cx="1420582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성공</a:t>
                </a:r>
                <a:endParaRPr lang="ko-KR" altLang="en-US" dirty="0"/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6341624" y="1767792"/>
            <a:ext cx="5657488" cy="4696480"/>
            <a:chOff x="6378568" y="1389103"/>
            <a:chExt cx="5657488" cy="469648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0268729" y="3466213"/>
              <a:ext cx="1767327" cy="542260"/>
              <a:chOff x="10233289" y="3353729"/>
              <a:chExt cx="1767327" cy="54226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0233289" y="3353729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실패</a:t>
                </a:r>
                <a:endParaRPr lang="ko-KR" altLang="en-US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3188267" y="4472224"/>
            <a:ext cx="4036826" cy="1701206"/>
            <a:chOff x="3225211" y="4093535"/>
            <a:chExt cx="4036826" cy="1701206"/>
          </a:xfrm>
        </p:grpSpPr>
        <p:sp>
          <p:nvSpPr>
            <p:cNvPr id="2" name="액자 1"/>
            <p:cNvSpPr/>
            <p:nvPr/>
          </p:nvSpPr>
          <p:spPr>
            <a:xfrm>
              <a:off x="3225211" y="5231215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4426690" y="4093535"/>
              <a:ext cx="2835347" cy="14194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3" name="타원 22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5" name="직사각형 24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회원가입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56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01" y="1266411"/>
            <a:ext cx="3677163" cy="536332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716443" y="1301357"/>
            <a:ext cx="5205174" cy="5328377"/>
            <a:chOff x="6504008" y="1162810"/>
            <a:chExt cx="5205174" cy="532837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53204" cy="53283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288600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로그인 성공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824070" y="4203739"/>
            <a:ext cx="4661035" cy="1297871"/>
            <a:chOff x="2611635" y="4065192"/>
            <a:chExt cx="4661035" cy="1297871"/>
          </a:xfrm>
        </p:grpSpPr>
        <p:sp>
          <p:nvSpPr>
            <p:cNvPr id="2" name="액자 1"/>
            <p:cNvSpPr/>
            <p:nvPr/>
          </p:nvSpPr>
          <p:spPr>
            <a:xfrm>
              <a:off x="2611635" y="4799537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V="1">
              <a:off x="3823747" y="4065192"/>
              <a:ext cx="3448923" cy="808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6716443" y="1301357"/>
            <a:ext cx="5205174" cy="5363323"/>
            <a:chOff x="6504008" y="1162810"/>
            <a:chExt cx="5205174" cy="536332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77163" cy="536332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288600" y="3452229"/>
              <a:ext cx="1420582" cy="542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64641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로그인 실패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24" name="타원 23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26" name="직사각형 25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로그인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69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1" y="1489004"/>
            <a:ext cx="4246480" cy="518140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138443" y="42057"/>
            <a:ext cx="12690620" cy="8083148"/>
            <a:chOff x="-138443" y="42057"/>
            <a:chExt cx="12690620" cy="8083148"/>
          </a:xfrm>
        </p:grpSpPr>
        <p:sp>
          <p:nvSpPr>
            <p:cNvPr id="7" name="타원 6"/>
            <p:cNvSpPr/>
            <p:nvPr/>
          </p:nvSpPr>
          <p:spPr>
            <a:xfrm>
              <a:off x="190763" y="70812"/>
              <a:ext cx="984738" cy="984738"/>
            </a:xfrm>
            <a:prstGeom prst="ellipse">
              <a:avLst/>
            </a:prstGeom>
            <a:solidFill>
              <a:srgbClr val="42C4F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38443" y="42057"/>
              <a:ext cx="12690620" cy="8083148"/>
              <a:chOff x="-138443" y="42057"/>
              <a:chExt cx="12690620" cy="8083148"/>
            </a:xfrm>
          </p:grpSpPr>
          <p:sp>
            <p:nvSpPr>
              <p:cNvPr id="11" name="직사각형 10"/>
              <p:cNvSpPr/>
              <p:nvPr/>
            </p:nvSpPr>
            <p:spPr>
              <a:xfrm rot="21423651">
                <a:off x="-138443" y="393751"/>
                <a:ext cx="12690620" cy="62287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 flipH="1" flipV="1">
                <a:off x="-3469795" y="4225677"/>
                <a:ext cx="7740787" cy="5827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7440" y="42057"/>
                <a:ext cx="5725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2060"/>
                    </a:solidFill>
                    <a:latin typeface="+mj-lt"/>
                  </a:rPr>
                  <a:t>3</a:t>
                </a:r>
                <a:r>
                  <a:rPr lang="en-US" altLang="ko-KR" sz="3600" b="1" dirty="0" smtClean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0207" y="776589"/>
                <a:ext cx="5404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rgbClr val="002060"/>
                    </a:solidFill>
                    <a:latin typeface="+mj-lt"/>
                  </a:rPr>
                  <a:t>메인 화면</a:t>
                </a:r>
                <a:endParaRPr lang="ko-KR" altLang="en-US" sz="36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581</Words>
  <Application>Microsoft Office PowerPoint</Application>
  <PresentationFormat>와이드스크린</PresentationFormat>
  <Paragraphs>174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희우 신</dc:creator>
  <cp:lastModifiedBy>soldesk</cp:lastModifiedBy>
  <cp:revision>108</cp:revision>
  <dcterms:created xsi:type="dcterms:W3CDTF">2025-05-20T17:32:22Z</dcterms:created>
  <dcterms:modified xsi:type="dcterms:W3CDTF">2025-05-22T08:39:38Z</dcterms:modified>
</cp:coreProperties>
</file>